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96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D9C050-287D-4EF2-B38B-14AE1F534C5C}" type="datetimeFigureOut">
              <a:rPr lang="en-US" smtClean="0"/>
              <a:pPr/>
              <a:t>1/9/2010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36A6E-02FB-496E-82F0-74B4C1EB69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D9C050-287D-4EF2-B38B-14AE1F534C5C}" type="datetimeFigureOut">
              <a:rPr lang="en-US" smtClean="0"/>
              <a:pPr/>
              <a:t>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36A6E-02FB-496E-82F0-74B4C1EB69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D9C050-287D-4EF2-B38B-14AE1F534C5C}" type="datetimeFigureOut">
              <a:rPr lang="en-US" smtClean="0"/>
              <a:pPr/>
              <a:t>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36A6E-02FB-496E-82F0-74B4C1EB69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D9C050-287D-4EF2-B38B-14AE1F534C5C}" type="datetimeFigureOut">
              <a:rPr lang="en-US" smtClean="0"/>
              <a:pPr/>
              <a:t>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36A6E-02FB-496E-82F0-74B4C1EB69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D9C050-287D-4EF2-B38B-14AE1F534C5C}" type="datetimeFigureOut">
              <a:rPr lang="en-US" smtClean="0"/>
              <a:pPr/>
              <a:t>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36A6E-02FB-496E-82F0-74B4C1EB69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D9C050-287D-4EF2-B38B-14AE1F534C5C}" type="datetimeFigureOut">
              <a:rPr lang="en-US" smtClean="0"/>
              <a:pPr/>
              <a:t>1/9/2010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36A6E-02FB-496E-82F0-74B4C1EB69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D9C050-287D-4EF2-B38B-14AE1F534C5C}" type="datetimeFigureOut">
              <a:rPr lang="en-US" smtClean="0"/>
              <a:pPr/>
              <a:t>1/9/2010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36A6E-02FB-496E-82F0-74B4C1EB69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D9C050-287D-4EF2-B38B-14AE1F534C5C}" type="datetimeFigureOut">
              <a:rPr lang="en-US" smtClean="0"/>
              <a:pPr/>
              <a:t>1/9/2010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36A6E-02FB-496E-82F0-74B4C1EB69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D9C050-287D-4EF2-B38B-14AE1F534C5C}" type="datetimeFigureOut">
              <a:rPr lang="en-US" smtClean="0"/>
              <a:pPr/>
              <a:t>1/9/2010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36A6E-02FB-496E-82F0-74B4C1EB69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D9C050-287D-4EF2-B38B-14AE1F534C5C}" type="datetimeFigureOut">
              <a:rPr lang="en-US" smtClean="0"/>
              <a:pPr/>
              <a:t>1/9/2010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36A6E-02FB-496E-82F0-74B4C1EB69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D9C050-287D-4EF2-B38B-14AE1F534C5C}" type="datetimeFigureOut">
              <a:rPr lang="en-US" smtClean="0"/>
              <a:pPr/>
              <a:t>1/9/2010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36A6E-02FB-496E-82F0-74B4C1EB69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alpha val="2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6D9C050-287D-4EF2-B38B-14AE1F534C5C}" type="datetimeFigureOut">
              <a:rPr lang="en-US" smtClean="0"/>
              <a:pPr/>
              <a:t>1/9/2010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6036A6E-02FB-496E-82F0-74B4C1EB69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362200"/>
            <a:ext cx="7406640" cy="1472184"/>
          </a:xfrm>
        </p:spPr>
        <p:txBody>
          <a:bodyPr/>
          <a:lstStyle/>
          <a:p>
            <a:r>
              <a:rPr lang="en-US" b="1" dirty="0" err="1" smtClean="0"/>
              <a:t>Counsellor</a:t>
            </a:r>
            <a:r>
              <a:rPr lang="en-US" b="1" dirty="0" smtClean="0"/>
              <a:t> Burnout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3" name="Picture 3" descr="Naco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24800" y="152400"/>
            <a:ext cx="944563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Burnout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sz="3000" dirty="0" smtClean="0"/>
              <a:t>Burnout is an experience that most persons might face at some point of their life</a:t>
            </a:r>
          </a:p>
          <a:p>
            <a:pPr lvl="0">
              <a:buNone/>
            </a:pPr>
            <a:endParaRPr lang="en-US" sz="3000" dirty="0" smtClean="0"/>
          </a:p>
          <a:p>
            <a:pPr lvl="0"/>
            <a:r>
              <a:rPr lang="en-US" sz="3000" dirty="0" smtClean="0"/>
              <a:t>It is often not identified but can bring out feelings of failure, incompetence, physical and mental fatigue and can affect all areas of a </a:t>
            </a:r>
            <a:r>
              <a:rPr lang="en-US" sz="3000" smtClean="0"/>
              <a:t>person’s </a:t>
            </a:r>
            <a:r>
              <a:rPr lang="en-US" sz="3000" smtClean="0"/>
              <a:t>life : personal</a:t>
            </a:r>
            <a:r>
              <a:rPr lang="en-US" sz="3000" dirty="0" smtClean="0"/>
              <a:t>, marital, familial, spiritual and certainly professional/work</a:t>
            </a:r>
          </a:p>
          <a:p>
            <a:pPr lvl="0">
              <a:buNone/>
            </a:pPr>
            <a:endParaRPr lang="en-US" sz="3000" dirty="0" smtClean="0"/>
          </a:p>
          <a:p>
            <a:pPr lvl="0"/>
            <a:r>
              <a:rPr lang="en-US" sz="3000" dirty="0" smtClean="0"/>
              <a:t>It is hence considered to be a deep physical, emotional, psychological and spiritual experience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Stages of Burnout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Stage 1: Physical, mental and emotional   </a:t>
            </a:r>
          </a:p>
          <a:p>
            <a:pPr>
              <a:buNone/>
            </a:pPr>
            <a:r>
              <a:rPr lang="en-US" dirty="0" smtClean="0"/>
              <a:t>               exhaustion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Stage 2: Shame and doubt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Stage 3: Cynicism and callousness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Stage 4: Sense of failure, helplessness and </a:t>
            </a:r>
          </a:p>
          <a:p>
            <a:pPr>
              <a:buNone/>
            </a:pPr>
            <a:r>
              <a:rPr lang="en-US" dirty="0" smtClean="0"/>
              <a:t>               crisis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Group Work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447800"/>
            <a:ext cx="7790688" cy="5105400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3 groups</a:t>
            </a:r>
          </a:p>
          <a:p>
            <a:pPr lvl="0"/>
            <a:r>
              <a:rPr lang="en-US" dirty="0" smtClean="0"/>
              <a:t>Brainstorming Exercise &amp; Group Presentation</a:t>
            </a:r>
          </a:p>
          <a:p>
            <a:pPr lvl="0">
              <a:buNone/>
            </a:pPr>
            <a:endParaRPr lang="en-US" b="1" dirty="0" smtClean="0"/>
          </a:p>
          <a:p>
            <a:pPr lvl="0">
              <a:buNone/>
            </a:pPr>
            <a:endParaRPr lang="en-US" b="1" dirty="0" smtClean="0"/>
          </a:p>
          <a:p>
            <a:pPr lvl="0">
              <a:buNone/>
            </a:pPr>
            <a:r>
              <a:rPr lang="en-US" b="1" dirty="0" smtClean="0"/>
              <a:t>Group 1</a:t>
            </a:r>
            <a:r>
              <a:rPr lang="en-US" dirty="0" smtClean="0"/>
              <a:t> brainstorms about the causes of </a:t>
            </a:r>
          </a:p>
          <a:p>
            <a:pPr algn="just">
              <a:buNone/>
            </a:pPr>
            <a:r>
              <a:rPr lang="en-US" dirty="0" smtClean="0"/>
              <a:t>burnout - Who (what personality </a:t>
            </a:r>
          </a:p>
          <a:p>
            <a:pPr algn="just">
              <a:buNone/>
            </a:pPr>
            <a:r>
              <a:rPr lang="en-US" dirty="0" smtClean="0"/>
              <a:t>traits/characteristics) typically experience </a:t>
            </a:r>
          </a:p>
          <a:p>
            <a:pPr algn="just">
              <a:buNone/>
            </a:pPr>
            <a:r>
              <a:rPr lang="en-US" dirty="0" smtClean="0"/>
              <a:t>burnout? What contributes to burn out </a:t>
            </a:r>
          </a:p>
          <a:p>
            <a:pPr algn="just">
              <a:buNone/>
            </a:pPr>
            <a:r>
              <a:rPr lang="en-US" dirty="0" smtClean="0"/>
              <a:t>among counsellors?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99060"/>
            <a:ext cx="7498080" cy="1143000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Contd.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3960" y="1219200"/>
            <a:ext cx="7635240" cy="5638800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en-US" b="1" dirty="0" smtClean="0"/>
              <a:t>Group 2</a:t>
            </a:r>
            <a:r>
              <a:rPr lang="en-US" dirty="0" smtClean="0"/>
              <a:t> brainstorms about the signs and </a:t>
            </a:r>
          </a:p>
          <a:p>
            <a:pPr algn="just">
              <a:buNone/>
            </a:pPr>
            <a:r>
              <a:rPr lang="en-US" dirty="0" smtClean="0"/>
              <a:t>symptoms of burnout - What feelings does the </a:t>
            </a:r>
          </a:p>
          <a:p>
            <a:pPr algn="just">
              <a:buNone/>
            </a:pPr>
            <a:r>
              <a:rPr lang="en-US" dirty="0" smtClean="0"/>
              <a:t>person with burnout experience? (these could be </a:t>
            </a:r>
          </a:p>
          <a:p>
            <a:pPr algn="just">
              <a:buNone/>
            </a:pPr>
            <a:r>
              <a:rPr lang="en-US" dirty="0" smtClean="0"/>
              <a:t>feelings of failure, incompetence, mental or physical </a:t>
            </a:r>
          </a:p>
          <a:p>
            <a:pPr algn="just">
              <a:buNone/>
            </a:pPr>
            <a:r>
              <a:rPr lang="en-US" dirty="0" smtClean="0"/>
              <a:t>fatigue, etc). What areas of the person’s life are </a:t>
            </a:r>
          </a:p>
          <a:p>
            <a:pPr algn="just">
              <a:buNone/>
            </a:pPr>
            <a:r>
              <a:rPr lang="en-US" dirty="0" smtClean="0"/>
              <a:t>affected by this experience of burnout? (e.g.</a:t>
            </a:r>
          </a:p>
          <a:p>
            <a:pPr algn="just">
              <a:buNone/>
            </a:pPr>
            <a:r>
              <a:rPr lang="en-US" dirty="0" smtClean="0"/>
              <a:t>personal, professional, spiritual, marital, familial, etc)</a:t>
            </a:r>
          </a:p>
          <a:p>
            <a:pPr algn="just"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Group 3</a:t>
            </a:r>
            <a:r>
              <a:rPr lang="en-US" dirty="0" smtClean="0"/>
              <a:t> brainstorms about coping with burnout – </a:t>
            </a:r>
          </a:p>
          <a:p>
            <a:pPr>
              <a:buNone/>
            </a:pPr>
            <a:r>
              <a:rPr lang="en-US" dirty="0" smtClean="0"/>
              <a:t>How does or might </a:t>
            </a:r>
            <a:r>
              <a:rPr lang="en-US" dirty="0" err="1" smtClean="0"/>
              <a:t>counsellor</a:t>
            </a:r>
            <a:r>
              <a:rPr lang="en-US" dirty="0" smtClean="0"/>
              <a:t> burnout affect the </a:t>
            </a:r>
          </a:p>
          <a:p>
            <a:pPr>
              <a:buNone/>
            </a:pPr>
            <a:r>
              <a:rPr lang="en-US" dirty="0" smtClean="0"/>
              <a:t>quality of </a:t>
            </a:r>
            <a:r>
              <a:rPr lang="en-US" dirty="0" err="1" smtClean="0"/>
              <a:t>counselling</a:t>
            </a:r>
            <a:r>
              <a:rPr lang="en-US" dirty="0" smtClean="0"/>
              <a:t> or what might be the effects </a:t>
            </a:r>
          </a:p>
          <a:p>
            <a:pPr>
              <a:buNone/>
            </a:pPr>
            <a:r>
              <a:rPr lang="en-US" dirty="0" smtClean="0"/>
              <a:t>of </a:t>
            </a:r>
            <a:r>
              <a:rPr lang="en-US" dirty="0" err="1" smtClean="0"/>
              <a:t>counsellor</a:t>
            </a:r>
            <a:r>
              <a:rPr lang="en-US" dirty="0" smtClean="0"/>
              <a:t> burnout on their </a:t>
            </a:r>
            <a:r>
              <a:rPr lang="en-US" dirty="0" err="1" smtClean="0"/>
              <a:t>counselling</a:t>
            </a:r>
            <a:r>
              <a:rPr lang="en-US" dirty="0" smtClean="0"/>
              <a:t>? What </a:t>
            </a:r>
          </a:p>
          <a:p>
            <a:pPr>
              <a:buNone/>
            </a:pPr>
            <a:r>
              <a:rPr lang="en-US" dirty="0" smtClean="0"/>
              <a:t>can counsellors do to manage and prevent burnout?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7714488" cy="1143000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Situations that may contribute to burnout and options for prevention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676400"/>
            <a:ext cx="7498080" cy="48006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en-US" dirty="0" smtClean="0"/>
          </a:p>
          <a:p>
            <a:pPr algn="just">
              <a:buNone/>
            </a:pPr>
            <a:r>
              <a:rPr lang="en-US" sz="3300" b="1" dirty="0" smtClean="0"/>
              <a:t>Client overload: </a:t>
            </a:r>
            <a:r>
              <a:rPr lang="en-US" sz="3300" dirty="0" smtClean="0"/>
              <a:t>client records readily </a:t>
            </a:r>
          </a:p>
          <a:p>
            <a:pPr algn="just">
              <a:buNone/>
            </a:pPr>
            <a:r>
              <a:rPr lang="en-US" sz="3300" dirty="0" smtClean="0"/>
              <a:t>available for reference, smooth client flow, </a:t>
            </a:r>
          </a:p>
          <a:p>
            <a:pPr algn="just">
              <a:buNone/>
            </a:pPr>
            <a:r>
              <a:rPr lang="en-US" sz="3300" dirty="0" smtClean="0"/>
              <a:t>health education sessions undertaken by </a:t>
            </a:r>
          </a:p>
          <a:p>
            <a:pPr algn="just">
              <a:buNone/>
            </a:pPr>
            <a:r>
              <a:rPr lang="en-US" sz="3300" dirty="0" smtClean="0"/>
              <a:t>support staff during wait time</a:t>
            </a:r>
          </a:p>
          <a:p>
            <a:pPr algn="just">
              <a:buNone/>
            </a:pPr>
            <a:r>
              <a:rPr lang="en-US" sz="3300" dirty="0" smtClean="0"/>
              <a:t> </a:t>
            </a:r>
          </a:p>
          <a:p>
            <a:pPr algn="just">
              <a:buNone/>
            </a:pPr>
            <a:r>
              <a:rPr lang="en-US" sz="3300" b="1" dirty="0" smtClean="0"/>
              <a:t>Handling emotional issues over a period </a:t>
            </a:r>
          </a:p>
          <a:p>
            <a:pPr algn="just">
              <a:buNone/>
            </a:pPr>
            <a:r>
              <a:rPr lang="en-US" sz="3300" b="1" dirty="0" smtClean="0"/>
              <a:t>of time: </a:t>
            </a:r>
            <a:r>
              <a:rPr lang="en-US" sz="3300" dirty="0" smtClean="0"/>
              <a:t>staff recreation activities arranged by </a:t>
            </a:r>
          </a:p>
          <a:p>
            <a:pPr algn="just">
              <a:buNone/>
            </a:pPr>
            <a:r>
              <a:rPr lang="en-US" sz="3300" dirty="0" smtClean="0"/>
              <a:t>management, sending counsellors to </a:t>
            </a:r>
          </a:p>
          <a:p>
            <a:pPr algn="just">
              <a:buNone/>
            </a:pPr>
            <a:r>
              <a:rPr lang="en-US" sz="3300" dirty="0" smtClean="0"/>
              <a:t>workshops/meetings, positive feedback by </a:t>
            </a:r>
          </a:p>
          <a:p>
            <a:pPr algn="just">
              <a:buNone/>
            </a:pPr>
            <a:r>
              <a:rPr lang="en-US" sz="3300" dirty="0" smtClean="0"/>
              <a:t>supervisors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Contd.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990600"/>
            <a:ext cx="7498080" cy="51054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2800" b="1" dirty="0" smtClean="0"/>
              <a:t>Lack of supervision and support: </a:t>
            </a:r>
            <a:r>
              <a:rPr lang="en-US" sz="2800" dirty="0" smtClean="0"/>
              <a:t>regular </a:t>
            </a:r>
          </a:p>
          <a:p>
            <a:pPr>
              <a:spcBef>
                <a:spcPts val="0"/>
              </a:spcBef>
              <a:buNone/>
            </a:pPr>
            <a:r>
              <a:rPr lang="en-US" sz="2800" dirty="0" smtClean="0"/>
              <a:t>review of case records, supervisor to observe </a:t>
            </a:r>
          </a:p>
          <a:p>
            <a:pPr>
              <a:spcBef>
                <a:spcPts val="0"/>
              </a:spcBef>
              <a:buNone/>
            </a:pPr>
            <a:r>
              <a:rPr lang="en-US" sz="2800" dirty="0" err="1" smtClean="0"/>
              <a:t>counselling</a:t>
            </a:r>
            <a:r>
              <a:rPr lang="en-US" sz="2800" dirty="0" smtClean="0"/>
              <a:t> session and provide constructive </a:t>
            </a:r>
          </a:p>
          <a:p>
            <a:pPr>
              <a:spcBef>
                <a:spcPts val="0"/>
              </a:spcBef>
              <a:buNone/>
            </a:pPr>
            <a:r>
              <a:rPr lang="en-US" sz="2800" dirty="0" smtClean="0"/>
              <a:t>feedback</a:t>
            </a:r>
          </a:p>
          <a:p>
            <a:pPr>
              <a:spcBef>
                <a:spcPts val="0"/>
              </a:spcBef>
              <a:buNone/>
            </a:pPr>
            <a:r>
              <a:rPr lang="en-US" sz="2800" b="1" dirty="0" smtClean="0"/>
              <a:t> </a:t>
            </a:r>
            <a:endParaRPr lang="en-US" sz="2800" dirty="0" smtClean="0"/>
          </a:p>
          <a:p>
            <a:pPr>
              <a:spcBef>
                <a:spcPts val="0"/>
              </a:spcBef>
              <a:buNone/>
            </a:pPr>
            <a:r>
              <a:rPr lang="en-US" sz="2800" b="1" dirty="0" smtClean="0"/>
              <a:t>Inadequate skills or excessive expectations:</a:t>
            </a:r>
          </a:p>
          <a:p>
            <a:pPr>
              <a:spcBef>
                <a:spcPts val="0"/>
              </a:spcBef>
              <a:buNone/>
            </a:pPr>
            <a:r>
              <a:rPr lang="en-US" sz="2800" dirty="0" smtClean="0"/>
              <a:t>revise expectations, build capacity (training, </a:t>
            </a:r>
          </a:p>
          <a:p>
            <a:pPr>
              <a:spcBef>
                <a:spcPts val="0"/>
              </a:spcBef>
              <a:buNone/>
            </a:pPr>
            <a:r>
              <a:rPr lang="en-US" sz="2800" dirty="0" smtClean="0"/>
              <a:t>refreshers)</a:t>
            </a:r>
          </a:p>
          <a:p>
            <a:pPr>
              <a:spcBef>
                <a:spcPts val="0"/>
              </a:spcBef>
              <a:buNone/>
            </a:pPr>
            <a:endParaRPr lang="en-US" sz="2800" dirty="0" smtClean="0"/>
          </a:p>
          <a:p>
            <a:pPr>
              <a:spcBef>
                <a:spcPts val="0"/>
              </a:spcBef>
              <a:buNone/>
            </a:pPr>
            <a:r>
              <a:rPr lang="en-US" sz="2800" b="1" dirty="0" smtClean="0"/>
              <a:t>Lack of support from team/colleagues: </a:t>
            </a:r>
            <a:r>
              <a:rPr lang="en-US" sz="2800" dirty="0" smtClean="0"/>
              <a:t>team </a:t>
            </a:r>
          </a:p>
          <a:p>
            <a:pPr>
              <a:spcBef>
                <a:spcPts val="0"/>
              </a:spcBef>
              <a:buNone/>
            </a:pPr>
            <a:r>
              <a:rPr lang="en-US" sz="2800" dirty="0" smtClean="0"/>
              <a:t>building exercises, clarity of roles and </a:t>
            </a:r>
          </a:p>
          <a:p>
            <a:pPr>
              <a:spcBef>
                <a:spcPts val="0"/>
              </a:spcBef>
              <a:buNone/>
            </a:pPr>
            <a:r>
              <a:rPr lang="en-US" sz="2800" dirty="0" smtClean="0"/>
              <a:t>responsibilities of all team members</a:t>
            </a:r>
            <a:endParaRPr lang="en-US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/>
              <a:t>Personal Burnout Prevention and Management Plan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2057400"/>
            <a:ext cx="7498080" cy="4191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Working in pairs:</a:t>
            </a:r>
          </a:p>
          <a:p>
            <a:pPr lvl="0"/>
            <a:r>
              <a:rPr lang="en-US" dirty="0" smtClean="0"/>
              <a:t>Identifying signs and symptoms</a:t>
            </a:r>
          </a:p>
          <a:p>
            <a:pPr>
              <a:buNone/>
            </a:pPr>
            <a:endParaRPr lang="en-US" dirty="0" smtClean="0"/>
          </a:p>
          <a:p>
            <a:pPr lvl="0"/>
            <a:r>
              <a:rPr lang="en-US" dirty="0" smtClean="0"/>
              <a:t>Identifying strategies and making plans for adopting a healthy life style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1905000"/>
            <a:ext cx="3364992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THANK YOU!</a:t>
            </a:r>
            <a:endParaRPr lang="en-US" sz="4000" dirty="0"/>
          </a:p>
        </p:txBody>
      </p:sp>
      <p:pic>
        <p:nvPicPr>
          <p:cNvPr id="4" name="Picture 5" descr="Naco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2971800"/>
            <a:ext cx="19399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29</TotalTime>
  <Words>366</Words>
  <Application>Microsoft Office PowerPoint</Application>
  <PresentationFormat>On-screen Show (4:3)</PresentationFormat>
  <Paragraphs>73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Solstice</vt:lpstr>
      <vt:lpstr>Counsellor Burnout </vt:lpstr>
      <vt:lpstr>Burnout</vt:lpstr>
      <vt:lpstr>Stages of Burnout</vt:lpstr>
      <vt:lpstr>Group Work</vt:lpstr>
      <vt:lpstr>Contd.</vt:lpstr>
      <vt:lpstr>Situations that may contribute to burnout and options for prevention</vt:lpstr>
      <vt:lpstr>Contd. </vt:lpstr>
      <vt:lpstr>Personal Burnout Prevention and Management Plan</vt:lpstr>
      <vt:lpstr>THANK YOU!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TAPTI</dc:creator>
  <cp:lastModifiedBy>TAPTI</cp:lastModifiedBy>
  <cp:revision>11</cp:revision>
  <dcterms:created xsi:type="dcterms:W3CDTF">2009-12-22T11:53:47Z</dcterms:created>
  <dcterms:modified xsi:type="dcterms:W3CDTF">2010-01-09T10:53:46Z</dcterms:modified>
</cp:coreProperties>
</file>