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0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D5451A-3A86-4477-B0A3-B69EBA020DE4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7C91-CD14-4266-AD3A-F7F10B505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D5451A-3A86-4477-B0A3-B69EBA020DE4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7C91-CD14-4266-AD3A-F7F10B505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D5451A-3A86-4477-B0A3-B69EBA020DE4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7C91-CD14-4266-AD3A-F7F10B505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D5451A-3A86-4477-B0A3-B69EBA020DE4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7C91-CD14-4266-AD3A-F7F10B505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D5451A-3A86-4477-B0A3-B69EBA020DE4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7C91-CD14-4266-AD3A-F7F10B505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D5451A-3A86-4477-B0A3-B69EBA020DE4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7C91-CD14-4266-AD3A-F7F10B505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D5451A-3A86-4477-B0A3-B69EBA020DE4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7C91-CD14-4266-AD3A-F7F10B505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D5451A-3A86-4477-B0A3-B69EBA020DE4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7C91-CD14-4266-AD3A-F7F10B505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D5451A-3A86-4477-B0A3-B69EBA020DE4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7C91-CD14-4266-AD3A-F7F10B505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D5451A-3A86-4477-B0A3-B69EBA020DE4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7C91-CD14-4266-AD3A-F7F10B5055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D5451A-3A86-4477-B0A3-B69EBA020DE4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7C91-CD14-4266-AD3A-F7F10B505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CD5451A-3A86-4477-B0A3-B69EBA020DE4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6387C91-CD14-4266-AD3A-F7F10B505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1600200"/>
            <a:ext cx="7406640" cy="28194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Legal and Ethical Issues in </a:t>
            </a:r>
            <a:r>
              <a:rPr lang="en-US" sz="4400" b="1" dirty="0" err="1" smtClean="0"/>
              <a:t>Counselling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3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2286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620" y="9144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>Group 2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838200"/>
            <a:ext cx="8077200" cy="6019800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en-US" sz="11200" dirty="0" smtClean="0"/>
              <a:t>You are conducting a </a:t>
            </a:r>
            <a:r>
              <a:rPr lang="en-US" sz="11200" dirty="0" err="1" smtClean="0"/>
              <a:t>counselling</a:t>
            </a:r>
            <a:r>
              <a:rPr lang="en-US" sz="11200" dirty="0" smtClean="0"/>
              <a:t> session with an </a:t>
            </a:r>
          </a:p>
          <a:p>
            <a:pPr algn="just">
              <a:buNone/>
            </a:pPr>
            <a:r>
              <a:rPr lang="en-US" sz="11200" dirty="0" smtClean="0"/>
              <a:t>FSW client who has been treated with an STI. She </a:t>
            </a:r>
          </a:p>
          <a:p>
            <a:pPr algn="just">
              <a:buNone/>
            </a:pPr>
            <a:r>
              <a:rPr lang="en-US" sz="11200" dirty="0" smtClean="0"/>
              <a:t>is returning for her follow up and you are helping </a:t>
            </a:r>
          </a:p>
          <a:p>
            <a:pPr algn="just">
              <a:buNone/>
            </a:pPr>
            <a:r>
              <a:rPr lang="en-US" sz="11200" dirty="0" smtClean="0"/>
              <a:t>her to develop a risk reduction plan. She says that</a:t>
            </a:r>
          </a:p>
          <a:p>
            <a:pPr algn="just">
              <a:buNone/>
            </a:pPr>
            <a:r>
              <a:rPr lang="en-US" sz="11200" dirty="0" smtClean="0"/>
              <a:t>she has been forced to have sex with the ORW in </a:t>
            </a:r>
          </a:p>
          <a:p>
            <a:pPr algn="just">
              <a:buNone/>
            </a:pPr>
            <a:r>
              <a:rPr lang="en-US" sz="11200" dirty="0" smtClean="0"/>
              <a:t>her area and is unable to refuse out of fear of </a:t>
            </a:r>
          </a:p>
          <a:p>
            <a:pPr algn="just">
              <a:buNone/>
            </a:pPr>
            <a:r>
              <a:rPr lang="en-US" sz="11200" dirty="0" smtClean="0"/>
              <a:t>losing her benefits at the clinic. The ORW has</a:t>
            </a:r>
          </a:p>
          <a:p>
            <a:pPr algn="just">
              <a:buNone/>
            </a:pPr>
            <a:r>
              <a:rPr lang="en-US" sz="11200" dirty="0" smtClean="0"/>
              <a:t>connections with the local community and she is</a:t>
            </a:r>
          </a:p>
          <a:p>
            <a:pPr algn="just">
              <a:buNone/>
            </a:pPr>
            <a:r>
              <a:rPr lang="en-US" sz="11200" dirty="0" smtClean="0"/>
              <a:t>afraid of losing his ‘protection’ and ‘good will.’</a:t>
            </a:r>
          </a:p>
          <a:p>
            <a:pPr algn="just">
              <a:buNone/>
            </a:pPr>
            <a:r>
              <a:rPr lang="en-US" sz="11200" dirty="0" smtClean="0"/>
              <a:t> </a:t>
            </a:r>
          </a:p>
          <a:p>
            <a:pPr>
              <a:buNone/>
            </a:pPr>
            <a:r>
              <a:rPr lang="en-US" sz="10800" dirty="0" smtClean="0"/>
              <a:t>1. What are the ethical and/or legal issues in this case?</a:t>
            </a:r>
          </a:p>
          <a:p>
            <a:pPr>
              <a:buNone/>
            </a:pPr>
            <a:r>
              <a:rPr lang="en-US" sz="10800" dirty="0" smtClean="0"/>
              <a:t>2. What are her rights? </a:t>
            </a:r>
          </a:p>
          <a:p>
            <a:pPr>
              <a:buNone/>
            </a:pPr>
            <a:r>
              <a:rPr lang="en-US" sz="10800" dirty="0" smtClean="0"/>
              <a:t>3. What are your obligations as her </a:t>
            </a:r>
            <a:r>
              <a:rPr lang="en-US" sz="10800" dirty="0" err="1" smtClean="0"/>
              <a:t>counsellor</a:t>
            </a:r>
            <a:r>
              <a:rPr lang="en-US" sz="10800" dirty="0" smtClean="0"/>
              <a:t>?</a:t>
            </a:r>
          </a:p>
          <a:p>
            <a:pPr>
              <a:buNone/>
            </a:pPr>
            <a:r>
              <a:rPr lang="en-US" sz="10800" dirty="0" smtClean="0"/>
              <a:t>4. How do you handle this case?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20605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>Group 3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838200"/>
            <a:ext cx="8153400" cy="60198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400" dirty="0" smtClean="0"/>
              <a:t>You are supervising a </a:t>
            </a:r>
            <a:r>
              <a:rPr lang="en-US" sz="2400" dirty="0" err="1" smtClean="0"/>
              <a:t>counselling</a:t>
            </a:r>
            <a:r>
              <a:rPr lang="en-US" sz="2400" dirty="0" smtClean="0"/>
              <a:t> session of a </a:t>
            </a:r>
            <a:r>
              <a:rPr lang="en-US" sz="2400" dirty="0" err="1" smtClean="0"/>
              <a:t>counsellor</a:t>
            </a:r>
            <a:r>
              <a:rPr lang="en-US" sz="2400" dirty="0" smtClean="0"/>
              <a:t> under</a:t>
            </a:r>
          </a:p>
          <a:p>
            <a:pPr algn="just">
              <a:buNone/>
            </a:pPr>
            <a:r>
              <a:rPr lang="en-US" sz="2400" dirty="0" smtClean="0"/>
              <a:t>training. It is a female client who is eager to have a baby with </a:t>
            </a:r>
          </a:p>
          <a:p>
            <a:pPr algn="just">
              <a:buNone/>
            </a:pPr>
            <a:r>
              <a:rPr lang="en-US" sz="2400" dirty="0" smtClean="0"/>
              <a:t>her regular partner.  She feels that she can hold onto him if she </a:t>
            </a:r>
          </a:p>
          <a:p>
            <a:pPr algn="just">
              <a:buNone/>
            </a:pPr>
            <a:r>
              <a:rPr lang="en-US" sz="2400" dirty="0" smtClean="0"/>
              <a:t>gives him a son. The </a:t>
            </a:r>
            <a:r>
              <a:rPr lang="en-US" sz="2400" dirty="0" err="1" smtClean="0"/>
              <a:t>counsellor</a:t>
            </a:r>
            <a:r>
              <a:rPr lang="en-US" sz="2400" dirty="0" smtClean="0"/>
              <a:t> feels that it is stupid to expect </a:t>
            </a:r>
          </a:p>
          <a:p>
            <a:pPr algn="just">
              <a:buNone/>
            </a:pPr>
            <a:r>
              <a:rPr lang="en-US" sz="2400" dirty="0" smtClean="0"/>
              <a:t>such </a:t>
            </a:r>
            <a:r>
              <a:rPr lang="en-US" sz="2400" dirty="0" err="1" smtClean="0"/>
              <a:t>favours</a:t>
            </a:r>
            <a:r>
              <a:rPr lang="en-US" sz="2400" dirty="0" smtClean="0"/>
              <a:t> from a relationship that is not “legal” (a non-</a:t>
            </a:r>
          </a:p>
          <a:p>
            <a:pPr algn="just">
              <a:buNone/>
            </a:pPr>
            <a:r>
              <a:rPr lang="en-US" sz="2400" dirty="0" smtClean="0"/>
              <a:t>marital relationship). The </a:t>
            </a:r>
            <a:r>
              <a:rPr lang="en-US" sz="2400" dirty="0" err="1" smtClean="0"/>
              <a:t>counsellor</a:t>
            </a:r>
            <a:r>
              <a:rPr lang="en-US" sz="2400" dirty="0" smtClean="0"/>
              <a:t> is advising the client and is </a:t>
            </a:r>
          </a:p>
          <a:p>
            <a:pPr algn="just">
              <a:buNone/>
            </a:pPr>
            <a:r>
              <a:rPr lang="en-US" sz="2400" dirty="0" smtClean="0"/>
              <a:t>very judgmental in her/his comments. She is now 4 months </a:t>
            </a:r>
          </a:p>
          <a:p>
            <a:pPr algn="just">
              <a:buNone/>
            </a:pPr>
            <a:r>
              <a:rPr lang="en-US" sz="2400" dirty="0" smtClean="0"/>
              <a:t>pregnant and is planning on having an ultra-sound and</a:t>
            </a:r>
          </a:p>
          <a:p>
            <a:pPr algn="just">
              <a:buNone/>
            </a:pPr>
            <a:r>
              <a:rPr lang="en-US" sz="2400" dirty="0" smtClean="0"/>
              <a:t>pregnancy termination if it is not a boy. On observing the </a:t>
            </a:r>
          </a:p>
          <a:p>
            <a:pPr algn="just">
              <a:buNone/>
            </a:pPr>
            <a:r>
              <a:rPr lang="en-US" sz="2400" dirty="0" smtClean="0"/>
              <a:t>sessions, you are very concerned about the </a:t>
            </a:r>
            <a:r>
              <a:rPr lang="en-US" sz="2400" dirty="0" err="1" smtClean="0"/>
              <a:t>counsellors’</a:t>
            </a:r>
            <a:r>
              <a:rPr lang="en-US" sz="2400" dirty="0" smtClean="0"/>
              <a:t> </a:t>
            </a:r>
          </a:p>
          <a:p>
            <a:pPr algn="just">
              <a:buNone/>
            </a:pPr>
            <a:r>
              <a:rPr lang="en-US" sz="2400" dirty="0" smtClean="0"/>
              <a:t>abilities and attitudes towards the client.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1. What are the ethical and/or legal issues in this case?</a:t>
            </a:r>
          </a:p>
          <a:p>
            <a:r>
              <a:rPr lang="en-US" sz="2400" dirty="0" smtClean="0"/>
              <a:t>2. How do you respond?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638288" cy="11430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Common ethical problems include: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696200" cy="48006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Rights of individual versus rights of society</a:t>
            </a:r>
          </a:p>
          <a:p>
            <a:pPr lvl="0"/>
            <a:r>
              <a:rPr lang="en-US" dirty="0" smtClean="0"/>
              <a:t>Confidentiality</a:t>
            </a:r>
          </a:p>
          <a:p>
            <a:pPr lvl="0"/>
            <a:r>
              <a:rPr lang="en-US" dirty="0" smtClean="0"/>
              <a:t>Right to refuse blood tests/diagnostic procedures</a:t>
            </a:r>
          </a:p>
          <a:p>
            <a:pPr lvl="0"/>
            <a:r>
              <a:rPr lang="en-US" dirty="0" smtClean="0"/>
              <a:t>Right to refuse treatment</a:t>
            </a:r>
          </a:p>
          <a:p>
            <a:pPr lvl="0"/>
            <a:r>
              <a:rPr lang="en-US" dirty="0" smtClean="0"/>
              <a:t>Right to receive treatment</a:t>
            </a:r>
          </a:p>
          <a:p>
            <a:pPr lvl="0"/>
            <a:r>
              <a:rPr lang="en-US" dirty="0" smtClean="0"/>
              <a:t>Right to receive information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Some basic ethical considerations include: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52600"/>
            <a:ext cx="7498080" cy="46482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Beneficence: i.e., act in the client’s best interest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Non-malfeasance</a:t>
            </a:r>
            <a:r>
              <a:rPr lang="en-US" dirty="0" smtClean="0"/>
              <a:t>: i.e., do no harm to the client or the situation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Justice</a:t>
            </a:r>
            <a:r>
              <a:rPr lang="en-US" dirty="0" smtClean="0"/>
              <a:t>: i.e., non-biased, fair to the client and situation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Autonomy</a:t>
            </a:r>
            <a:r>
              <a:rPr lang="en-US" dirty="0" smtClean="0"/>
              <a:t>: i.e., facilitate client’s right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6002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>Conclusion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066800"/>
            <a:ext cx="7498080" cy="54102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Counsellors must be aware of their own personality and needs in </a:t>
            </a:r>
            <a:r>
              <a:rPr lang="en-US" dirty="0" err="1" smtClean="0"/>
              <a:t>counselling</a:t>
            </a:r>
            <a:r>
              <a:rPr lang="en-US" dirty="0" smtClean="0"/>
              <a:t> situations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They need to be sensitive to the client’s needs and not resort to aggressiveness to deal with frustrating situations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Counsellors must adhere to professional standards for ethical practice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Counsellors will be faced with dilemmas while </a:t>
            </a:r>
            <a:r>
              <a:rPr lang="en-US" dirty="0" err="1" smtClean="0"/>
              <a:t>counselling</a:t>
            </a:r>
            <a:r>
              <a:rPr lang="en-US" dirty="0" smtClean="0"/>
              <a:t> and must always be aware of and understand their ethical responsibilities</a:t>
            </a:r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relationship between the </a:t>
            </a:r>
            <a:r>
              <a:rPr lang="en-US" dirty="0" err="1" smtClean="0"/>
              <a:t>counsellor</a:t>
            </a:r>
            <a:r>
              <a:rPr lang="en-US" dirty="0" smtClean="0"/>
              <a:t> and the client is very </a:t>
            </a:r>
          </a:p>
          <a:p>
            <a:pPr>
              <a:buNone/>
            </a:pPr>
            <a:r>
              <a:rPr lang="en-US" dirty="0" smtClean="0"/>
              <a:t>important in building rapport, trust and confidence and is a </a:t>
            </a:r>
          </a:p>
          <a:p>
            <a:pPr>
              <a:buNone/>
            </a:pPr>
            <a:r>
              <a:rPr lang="en-US" dirty="0" smtClean="0"/>
              <a:t>critical ethical consideration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2286000"/>
            <a:ext cx="3441192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THANK YOU!</a:t>
            </a:r>
            <a:endParaRPr lang="en-US" sz="4000" dirty="0"/>
          </a:p>
        </p:txBody>
      </p:sp>
      <p:pic>
        <p:nvPicPr>
          <p:cNvPr id="4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35052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Legal Issues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943088" cy="48006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Issues that have some legal </a:t>
            </a:r>
            <a:r>
              <a:rPr lang="en-US" sz="2800" dirty="0" smtClean="0"/>
              <a:t>repercussions/standings </a:t>
            </a:r>
            <a:r>
              <a:rPr lang="en-US" sz="2800" dirty="0" smtClean="0"/>
              <a:t>as per the law of the country</a:t>
            </a:r>
          </a:p>
          <a:p>
            <a:pPr>
              <a:buNone/>
            </a:pPr>
            <a:endParaRPr lang="en-US" sz="2800" dirty="0" smtClean="0"/>
          </a:p>
          <a:p>
            <a:pPr lvl="0"/>
            <a:r>
              <a:rPr lang="en-US" sz="2800" dirty="0" smtClean="0"/>
              <a:t>Some examples: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Women above 18 years have the right to terminate pregnancy that meets the legal criteria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Homosexuality in India was illegal till a 2009 Delhi high court decision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Ethical Issues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n-US" sz="2800" dirty="0" smtClean="0"/>
              <a:t>Issues that represent the ideal standards set and enforced by professional associations</a:t>
            </a:r>
          </a:p>
          <a:p>
            <a:pPr algn="just">
              <a:buNone/>
            </a:pPr>
            <a:endParaRPr lang="en-US" dirty="0" smtClean="0"/>
          </a:p>
          <a:p>
            <a:pPr lvl="0" algn="just"/>
            <a:r>
              <a:rPr lang="en-US" sz="2800" dirty="0" smtClean="0"/>
              <a:t>Some examples: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dirty="0" smtClean="0"/>
              <a:t>Every client has the right to know any information that relates to her/him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dirty="0" smtClean="0"/>
              <a:t>Every client has the right to receive equal treatment and healthcare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 smtClean="0"/>
              <a:t>Group Work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057400"/>
            <a:ext cx="7498080" cy="4191000"/>
          </a:xfrm>
        </p:spPr>
        <p:txBody>
          <a:bodyPr/>
          <a:lstStyle/>
          <a:p>
            <a:pPr lvl="0" algn="just"/>
            <a:r>
              <a:rPr lang="en-US" sz="2800" dirty="0" smtClean="0"/>
              <a:t>“Legal and ethical discussion question bank”</a:t>
            </a:r>
          </a:p>
          <a:p>
            <a:pPr algn="just">
              <a:buNone/>
            </a:pPr>
            <a:endParaRPr lang="en-US" sz="2800" dirty="0" smtClean="0"/>
          </a:p>
          <a:p>
            <a:pPr lvl="0" algn="just"/>
            <a:r>
              <a:rPr lang="en-US" sz="2800" dirty="0" smtClean="0"/>
              <a:t>Brainstorm on the questions raised</a:t>
            </a:r>
          </a:p>
          <a:p>
            <a:pPr algn="just">
              <a:buNone/>
            </a:pPr>
            <a:endParaRPr lang="en-US" sz="2800" dirty="0" smtClean="0"/>
          </a:p>
          <a:p>
            <a:pPr lvl="0" algn="just"/>
            <a:r>
              <a:rPr lang="en-US" sz="2800" dirty="0" smtClean="0"/>
              <a:t>Presentation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98080" cy="8382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Group 1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143000"/>
            <a:ext cx="7638288" cy="5715000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en-US" sz="3000" dirty="0" smtClean="0"/>
              <a:t>What are some of the ethical principles that guide or will guide your </a:t>
            </a:r>
            <a:r>
              <a:rPr lang="en-US" sz="3000" dirty="0" err="1" smtClean="0"/>
              <a:t>counselling</a:t>
            </a:r>
            <a:r>
              <a:rPr lang="en-US" sz="3000" dirty="0" smtClean="0"/>
              <a:t> practice regarding confidentiality and consent? </a:t>
            </a:r>
          </a:p>
          <a:p>
            <a:pPr algn="just">
              <a:buNone/>
            </a:pPr>
            <a:endParaRPr lang="en-US" sz="3000" dirty="0" smtClean="0"/>
          </a:p>
          <a:p>
            <a:pPr lvl="0" algn="just"/>
            <a:r>
              <a:rPr lang="en-US" sz="3000" dirty="0" smtClean="0"/>
              <a:t>What do these terms mean to you for your </a:t>
            </a:r>
            <a:r>
              <a:rPr lang="en-US" sz="3000" dirty="0" err="1" smtClean="0"/>
              <a:t>counselling</a:t>
            </a:r>
            <a:r>
              <a:rPr lang="en-US" sz="3000" dirty="0" smtClean="0"/>
              <a:t> activities? </a:t>
            </a:r>
          </a:p>
          <a:p>
            <a:pPr algn="just">
              <a:buNone/>
            </a:pPr>
            <a:endParaRPr lang="en-US" sz="3000" dirty="0" smtClean="0"/>
          </a:p>
          <a:p>
            <a:pPr lvl="0" algn="just"/>
            <a:r>
              <a:rPr lang="en-US" sz="3000" dirty="0" smtClean="0"/>
              <a:t>Do you make exceptions? </a:t>
            </a:r>
          </a:p>
          <a:p>
            <a:pPr algn="just">
              <a:buNone/>
            </a:pPr>
            <a:endParaRPr lang="en-US" sz="3000" dirty="0" smtClean="0"/>
          </a:p>
          <a:p>
            <a:pPr lvl="0" algn="just"/>
            <a:r>
              <a:rPr lang="en-US" sz="3000" dirty="0" smtClean="0"/>
              <a:t>What are the exceptions that you make? </a:t>
            </a:r>
          </a:p>
          <a:p>
            <a:pPr algn="just">
              <a:buNone/>
            </a:pPr>
            <a:endParaRPr lang="en-US" sz="3000" dirty="0" smtClean="0"/>
          </a:p>
          <a:p>
            <a:pPr lvl="0" algn="just"/>
            <a:r>
              <a:rPr lang="en-US" sz="3000" dirty="0" smtClean="0"/>
              <a:t>In what circumstances do you think an exception would be acceptable?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Group 2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447800"/>
            <a:ext cx="7638288" cy="5105400"/>
          </a:xfrm>
        </p:spPr>
        <p:txBody>
          <a:bodyPr>
            <a:noAutofit/>
          </a:bodyPr>
          <a:lstStyle/>
          <a:p>
            <a:pPr lvl="0" algn="just"/>
            <a:r>
              <a:rPr lang="en-US" sz="2800" dirty="0" smtClean="0"/>
              <a:t>What human rights injustices are happening in your locality/community and/or in any clinic where you have worked or are working? </a:t>
            </a:r>
          </a:p>
          <a:p>
            <a:pPr algn="just">
              <a:buNone/>
            </a:pPr>
            <a:endParaRPr lang="en-US" sz="2800" dirty="0" smtClean="0"/>
          </a:p>
          <a:p>
            <a:pPr lvl="0" algn="just"/>
            <a:r>
              <a:rPr lang="en-US" sz="2800" dirty="0" smtClean="0"/>
              <a:t> How have these affected the vulnerability of your clients to STI or HIV infection or the impact of infection? </a:t>
            </a:r>
          </a:p>
          <a:p>
            <a:pPr algn="just">
              <a:buNone/>
            </a:pPr>
            <a:endParaRPr lang="en-US" sz="2800" dirty="0" smtClean="0"/>
          </a:p>
          <a:p>
            <a:pPr lvl="0" algn="just"/>
            <a:r>
              <a:rPr lang="en-US" sz="2800" dirty="0" smtClean="0"/>
              <a:t>What can counsellors do about these injustices or abuses, in your opinion, given the roles and responsibilities of counsellors?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Group 3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714488" cy="4800600"/>
          </a:xfrm>
        </p:spPr>
        <p:txBody>
          <a:bodyPr>
            <a:normAutofit/>
          </a:bodyPr>
          <a:lstStyle/>
          <a:p>
            <a:pPr lvl="0" algn="just"/>
            <a:r>
              <a:rPr lang="en-US" sz="2800" dirty="0" smtClean="0"/>
              <a:t>What are some of the ethical principles that guide or will guide your </a:t>
            </a:r>
            <a:r>
              <a:rPr lang="en-US" sz="2800" dirty="0" err="1" smtClean="0"/>
              <a:t>counselling</a:t>
            </a:r>
            <a:r>
              <a:rPr lang="en-US" sz="2800" dirty="0" smtClean="0"/>
              <a:t> practice regarding personal conduct (professional </a:t>
            </a:r>
            <a:r>
              <a:rPr lang="en-US" sz="2800" dirty="0" err="1" smtClean="0"/>
              <a:t>behaviour</a:t>
            </a:r>
            <a:r>
              <a:rPr lang="en-US" sz="2800" dirty="0" smtClean="0"/>
              <a:t>) and integrity (regarding sexual relationships with clients)? </a:t>
            </a:r>
          </a:p>
          <a:p>
            <a:pPr algn="just">
              <a:buNone/>
            </a:pPr>
            <a:endParaRPr lang="en-US" sz="2800" dirty="0" smtClean="0"/>
          </a:p>
          <a:p>
            <a:pPr lvl="0" algn="just"/>
            <a:r>
              <a:rPr lang="en-US" sz="2800" dirty="0" smtClean="0"/>
              <a:t>What types of codes of conduct and disciplinary procedures/measures are in place where you work?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 smtClean="0"/>
              <a:t>Case Studies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76400"/>
            <a:ext cx="7498080" cy="3505200"/>
          </a:xfrm>
        </p:spPr>
        <p:txBody>
          <a:bodyPr/>
          <a:lstStyle/>
          <a:p>
            <a:pPr lvl="0"/>
            <a:r>
              <a:rPr lang="en-US" sz="2800" dirty="0" smtClean="0"/>
              <a:t>3 groups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err="1" smtClean="0"/>
              <a:t>Counselling</a:t>
            </a:r>
            <a:r>
              <a:rPr lang="en-US" sz="2800" dirty="0" smtClean="0"/>
              <a:t> Situation – related questions </a:t>
            </a:r>
          </a:p>
          <a:p>
            <a:pPr lvl="0">
              <a:buNone/>
            </a:pPr>
            <a:endParaRPr lang="en-US" sz="2800" dirty="0" smtClean="0"/>
          </a:p>
          <a:p>
            <a:pPr lvl="0"/>
            <a:r>
              <a:rPr lang="en-US" sz="2800" dirty="0" smtClean="0"/>
              <a:t>Presentation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 smtClean="0"/>
              <a:t>Group 1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2800" dirty="0" smtClean="0"/>
              <a:t>You are conducting a </a:t>
            </a:r>
            <a:r>
              <a:rPr lang="en-US" sz="2800" dirty="0" err="1" smtClean="0"/>
              <a:t>counselling</a:t>
            </a:r>
            <a:r>
              <a:rPr lang="en-US" sz="2800" dirty="0" smtClean="0"/>
              <a:t> session and </a:t>
            </a:r>
          </a:p>
          <a:p>
            <a:pPr algn="just">
              <a:buNone/>
            </a:pPr>
            <a:r>
              <a:rPr lang="en-US" sz="2800" dirty="0" smtClean="0"/>
              <a:t>the client is extremely depressed and </a:t>
            </a:r>
          </a:p>
          <a:p>
            <a:pPr algn="just">
              <a:buNone/>
            </a:pPr>
            <a:r>
              <a:rPr lang="en-US" sz="2800" dirty="0" smtClean="0"/>
              <a:t>expresses an intention to commit suicide. The </a:t>
            </a:r>
          </a:p>
          <a:p>
            <a:pPr algn="just">
              <a:buNone/>
            </a:pPr>
            <a:r>
              <a:rPr lang="en-US" sz="2800" dirty="0" smtClean="0"/>
              <a:t>client has been accompanied by a friend.</a:t>
            </a:r>
          </a:p>
          <a:p>
            <a:pPr algn="just">
              <a:buNone/>
            </a:pPr>
            <a:r>
              <a:rPr lang="en-US" sz="2800" dirty="0" smtClean="0"/>
              <a:t> </a:t>
            </a:r>
          </a:p>
          <a:p>
            <a:pPr algn="just">
              <a:buNone/>
            </a:pPr>
            <a:r>
              <a:rPr lang="en-US" sz="2800" dirty="0" smtClean="0"/>
              <a:t>1. How do you respond? </a:t>
            </a:r>
          </a:p>
          <a:p>
            <a:pPr algn="just">
              <a:buNone/>
            </a:pPr>
            <a:r>
              <a:rPr lang="en-US" sz="2800" dirty="0" smtClean="0"/>
              <a:t>2. What are the ethical issues in this case? </a:t>
            </a:r>
          </a:p>
          <a:p>
            <a:pPr algn="just">
              <a:buNone/>
            </a:pPr>
            <a:r>
              <a:rPr lang="en-US" sz="2800" dirty="0" smtClean="0"/>
              <a:t>3. What are the rights of the client? </a:t>
            </a:r>
          </a:p>
          <a:p>
            <a:pPr algn="just">
              <a:buNone/>
            </a:pPr>
            <a:r>
              <a:rPr lang="en-US" sz="2800" dirty="0" smtClean="0"/>
              <a:t>4. What are your obligations as the </a:t>
            </a:r>
            <a:r>
              <a:rPr lang="en-US" sz="2800" dirty="0" err="1" smtClean="0"/>
              <a:t>counsellor</a:t>
            </a:r>
            <a:r>
              <a:rPr lang="en-US" sz="2800" dirty="0" smtClean="0"/>
              <a:t>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</TotalTime>
  <Words>733</Words>
  <Application>Microsoft Office PowerPoint</Application>
  <PresentationFormat>On-screen Show (4:3)</PresentationFormat>
  <Paragraphs>113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Solstice</vt:lpstr>
      <vt:lpstr>Legal and Ethical Issues in Counselling </vt:lpstr>
      <vt:lpstr>Legal Issues </vt:lpstr>
      <vt:lpstr>Ethical Issues</vt:lpstr>
      <vt:lpstr>Group Work </vt:lpstr>
      <vt:lpstr>Group 1</vt:lpstr>
      <vt:lpstr>Group 2</vt:lpstr>
      <vt:lpstr>Group 3</vt:lpstr>
      <vt:lpstr>Case Studies </vt:lpstr>
      <vt:lpstr>Group 1 </vt:lpstr>
      <vt:lpstr>Group 2 </vt:lpstr>
      <vt:lpstr>Group 3 </vt:lpstr>
      <vt:lpstr>Common ethical problems include:</vt:lpstr>
      <vt:lpstr>Some basic ethical considerations include:</vt:lpstr>
      <vt:lpstr>Conclusion 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TAPTI</dc:creator>
  <cp:lastModifiedBy>User</cp:lastModifiedBy>
  <cp:revision>12</cp:revision>
  <dcterms:created xsi:type="dcterms:W3CDTF">2009-12-22T11:20:12Z</dcterms:created>
  <dcterms:modified xsi:type="dcterms:W3CDTF">2010-01-07T07:31:08Z</dcterms:modified>
</cp:coreProperties>
</file>